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2"/>
  </p:notesMasterIdLst>
  <p:sldIdLst>
    <p:sldId id="282" r:id="rId2"/>
    <p:sldId id="283" r:id="rId3"/>
    <p:sldId id="284" r:id="rId4"/>
    <p:sldId id="258" r:id="rId5"/>
    <p:sldId id="286" r:id="rId6"/>
    <p:sldId id="287" r:id="rId7"/>
    <p:sldId id="288" r:id="rId8"/>
    <p:sldId id="275" r:id="rId9"/>
    <p:sldId id="271" r:id="rId10"/>
    <p:sldId id="292" r:id="rId11"/>
    <p:sldId id="285" r:id="rId12"/>
    <p:sldId id="291" r:id="rId13"/>
    <p:sldId id="304" r:id="rId14"/>
    <p:sldId id="305" r:id="rId15"/>
    <p:sldId id="306" r:id="rId16"/>
    <p:sldId id="307" r:id="rId17"/>
    <p:sldId id="308" r:id="rId18"/>
    <p:sldId id="309" r:id="rId19"/>
    <p:sldId id="310" r:id="rId20"/>
    <p:sldId id="311" r:id="rId21"/>
  </p:sldIdLst>
  <p:sldSz cx="9144000" cy="5143500" type="screen16x9"/>
  <p:notesSz cx="6858000" cy="9144000"/>
  <p:embeddedFontLst>
    <p:embeddedFont>
      <p:font typeface="Montserrat" panose="00000500000000000000" pitchFamily="2" charset="-18"/>
      <p:regular r:id="rId23"/>
      <p:bold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725">
          <p15:clr>
            <a:srgbClr val="9AA0A6"/>
          </p15:clr>
        </p15:guide>
        <p15:guide id="4" orient="horz" pos="2381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C2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4099CF8-FE8C-47C2-9F23-2B5116FF6241}">
  <a:tblStyle styleId="{84099CF8-FE8C-47C2-9F23-2B5116FF624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94" autoAdjust="0"/>
    <p:restoredTop sz="94660"/>
  </p:normalViewPr>
  <p:slideViewPr>
    <p:cSldViewPr snapToGrid="0">
      <p:cViewPr varScale="1">
        <p:scale>
          <a:sx n="64" d="100"/>
          <a:sy n="64" d="100"/>
        </p:scale>
        <p:origin x="62" y="725"/>
      </p:cViewPr>
      <p:guideLst>
        <p:guide orient="horz" pos="1620"/>
        <p:guide pos="2880"/>
        <p:guide orient="horz" pos="2725"/>
        <p:guide orient="horz"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07b6383d4e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07b6383d4e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07b6383d4e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07b6383d4e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830670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07b6383d4e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07b6383d4e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845846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07b6383d4e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07b6383d4e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265461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1033f4dd5e5_1_8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1033f4dd5e5_1_8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84411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100b0f5bbf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Google Shape;236;g100b0f5bbf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Tytuł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Nagłówek sekcji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 b="1">
                <a:solidFill>
                  <a:srgbClr val="DAC280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luczowe wyróżnie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C8AA9BAF-8C5F-7409-7838-EC651D14B62D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 smtClean="0"/>
              <a:t>‹#›</a:t>
            </a:fld>
            <a:endParaRPr lang="pl"/>
          </a:p>
        </p:txBody>
      </p:sp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1D0C468E-96D5-E0B3-14BD-705E099C6B0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472408" y="1214438"/>
            <a:ext cx="6492875" cy="2863850"/>
          </a:xfrm>
        </p:spPr>
        <p:txBody>
          <a:bodyPr anchor="ctr">
            <a:normAutofit/>
          </a:bodyPr>
          <a:lstStyle>
            <a:lvl1pPr marL="114300" indent="0" algn="ctr">
              <a:buNone/>
              <a:defRPr sz="2400" b="1">
                <a:solidFill>
                  <a:srgbClr val="DAC280"/>
                </a:solidFill>
              </a:defRPr>
            </a:lvl1pPr>
          </a:lstStyle>
          <a:p>
            <a:pPr lvl="0"/>
            <a:r>
              <a:rPr lang="pl-PL" dirty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2096193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userDrawn="1">
  <p:cSld name="Tytuł i treść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288000" y="545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DAC28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DDF47927-E88C-04D6-7BCC-9F58319CF9B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/>
          <a:lstStyle>
            <a:lvl1pPr marL="357188" indent="-242888">
              <a:buClr>
                <a:srgbClr val="DAC280"/>
              </a:buClr>
              <a:defRPr>
                <a:solidFill>
                  <a:srgbClr val="DAC280"/>
                </a:solidFill>
              </a:defRPr>
            </a:lvl1pPr>
            <a:lvl2pPr marL="628650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2pPr>
            <a:lvl3pPr marL="900113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3pPr>
            <a:lvl4pPr marL="1165225" indent="-265113">
              <a:buClr>
                <a:srgbClr val="DAC280"/>
              </a:buClr>
              <a:defRPr>
                <a:solidFill>
                  <a:srgbClr val="DAC280"/>
                </a:solidFill>
              </a:defRPr>
            </a:lvl4pPr>
            <a:lvl5pPr marL="1436688" indent="-271463">
              <a:buClr>
                <a:srgbClr val="DAC280"/>
              </a:buClr>
              <a:defRPr>
                <a:solidFill>
                  <a:srgbClr val="DAC280"/>
                </a:solidFill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userDrawn="1">
  <p:cSld name="Tylko tytuł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/>
          </a:p>
        </p:txBody>
      </p:sp>
      <p:sp>
        <p:nvSpPr>
          <p:cNvPr id="2" name="Google Shape;17;p4">
            <a:extLst>
              <a:ext uri="{FF2B5EF4-FFF2-40B4-BE49-F238E27FC236}">
                <a16:creationId xmlns:a16="http://schemas.microsoft.com/office/drawing/2014/main" id="{31EF2258-29C4-D62F-F809-88691B48A45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8000" y="545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DAC28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Pusty slajd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Tytuł i treść - kolor 2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/>
          </a:p>
        </p:txBody>
      </p:sp>
      <p:sp>
        <p:nvSpPr>
          <p:cNvPr id="2" name="Google Shape;17;p4">
            <a:extLst>
              <a:ext uri="{FF2B5EF4-FFF2-40B4-BE49-F238E27FC236}">
                <a16:creationId xmlns:a16="http://schemas.microsoft.com/office/drawing/2014/main" id="{418E9885-96A5-2EE2-71C1-E5127CC3CD8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8000" y="545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DAC28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3" name="Symbol zastępczy zawartości 5">
            <a:extLst>
              <a:ext uri="{FF2B5EF4-FFF2-40B4-BE49-F238E27FC236}">
                <a16:creationId xmlns:a16="http://schemas.microsoft.com/office/drawing/2014/main" id="{60BC06AE-FBC8-AD3F-7FF1-C46A0BFA14C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/>
          <a:lstStyle>
            <a:lvl1pPr marL="357188" indent="-242888">
              <a:buClr>
                <a:srgbClr val="DAC280"/>
              </a:buClr>
              <a:defRPr>
                <a:solidFill>
                  <a:srgbClr val="DAC280"/>
                </a:solidFill>
              </a:defRPr>
            </a:lvl1pPr>
            <a:lvl2pPr marL="628650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2pPr>
            <a:lvl3pPr marL="900113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3pPr>
            <a:lvl4pPr marL="1165225" indent="-265113">
              <a:buClr>
                <a:srgbClr val="DAC280"/>
              </a:buClr>
              <a:defRPr>
                <a:solidFill>
                  <a:srgbClr val="DAC280"/>
                </a:solidFill>
              </a:defRPr>
            </a:lvl4pPr>
            <a:lvl5pPr marL="1436688" indent="-271463">
              <a:buClr>
                <a:srgbClr val="DAC280"/>
              </a:buClr>
              <a:defRPr>
                <a:solidFill>
                  <a:srgbClr val="DAC280"/>
                </a:solidFill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901197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Tytuł i treść - kolor 3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/>
          </a:p>
        </p:txBody>
      </p:sp>
      <p:sp>
        <p:nvSpPr>
          <p:cNvPr id="2" name="Google Shape;17;p4">
            <a:extLst>
              <a:ext uri="{FF2B5EF4-FFF2-40B4-BE49-F238E27FC236}">
                <a16:creationId xmlns:a16="http://schemas.microsoft.com/office/drawing/2014/main" id="{8F646C72-91E8-471A-4298-E4BD3D03CF1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8000" y="545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DAC28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3" name="Symbol zastępczy zawartości 5">
            <a:extLst>
              <a:ext uri="{FF2B5EF4-FFF2-40B4-BE49-F238E27FC236}">
                <a16:creationId xmlns:a16="http://schemas.microsoft.com/office/drawing/2014/main" id="{01E59303-F76B-29F5-18B0-49F2148FBCB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/>
          <a:lstStyle>
            <a:lvl1pPr marL="357188" indent="-242888">
              <a:buClr>
                <a:srgbClr val="DAC280"/>
              </a:buClr>
              <a:defRPr>
                <a:solidFill>
                  <a:srgbClr val="DAC280"/>
                </a:solidFill>
              </a:defRPr>
            </a:lvl1pPr>
            <a:lvl2pPr marL="628650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2pPr>
            <a:lvl3pPr marL="900113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3pPr>
            <a:lvl4pPr marL="1165225" indent="-265113">
              <a:buClr>
                <a:srgbClr val="DAC280"/>
              </a:buClr>
              <a:defRPr>
                <a:solidFill>
                  <a:srgbClr val="DAC280"/>
                </a:solidFill>
              </a:defRPr>
            </a:lvl4pPr>
            <a:lvl5pPr marL="1436688" indent="-271463">
              <a:buClr>
                <a:srgbClr val="DAC280"/>
              </a:buClr>
              <a:defRPr>
                <a:solidFill>
                  <a:srgbClr val="DAC280"/>
                </a:solidFill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628235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Tytuł i treść - kolor 4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rgbClr val="DAC280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pl" smtClean="0"/>
              <a:pPr/>
              <a:t>‹#›</a:t>
            </a:fld>
            <a:endParaRPr lang="pl"/>
          </a:p>
        </p:txBody>
      </p:sp>
      <p:sp>
        <p:nvSpPr>
          <p:cNvPr id="2" name="Google Shape;17;p4">
            <a:extLst>
              <a:ext uri="{FF2B5EF4-FFF2-40B4-BE49-F238E27FC236}">
                <a16:creationId xmlns:a16="http://schemas.microsoft.com/office/drawing/2014/main" id="{4CAFE887-F710-FD1D-7E42-D0E4D75DF63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8000" y="545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DAC28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3" name="Symbol zastępczy zawartości 5">
            <a:extLst>
              <a:ext uri="{FF2B5EF4-FFF2-40B4-BE49-F238E27FC236}">
                <a16:creationId xmlns:a16="http://schemas.microsoft.com/office/drawing/2014/main" id="{D491162F-51B5-F123-D90C-768FD176FBE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/>
          <a:lstStyle>
            <a:lvl1pPr marL="357188" indent="-242888">
              <a:buClr>
                <a:srgbClr val="DAC280"/>
              </a:buClr>
              <a:defRPr>
                <a:solidFill>
                  <a:srgbClr val="DAC280"/>
                </a:solidFill>
              </a:defRPr>
            </a:lvl1pPr>
            <a:lvl2pPr marL="628650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2pPr>
            <a:lvl3pPr marL="900113" indent="-271463">
              <a:buClr>
                <a:srgbClr val="DAC280"/>
              </a:buClr>
              <a:defRPr sz="1600">
                <a:solidFill>
                  <a:srgbClr val="DAC280"/>
                </a:solidFill>
              </a:defRPr>
            </a:lvl3pPr>
            <a:lvl4pPr marL="1165225" indent="-265113">
              <a:buClr>
                <a:srgbClr val="DAC280"/>
              </a:buClr>
              <a:defRPr>
                <a:solidFill>
                  <a:srgbClr val="DAC280"/>
                </a:solidFill>
              </a:defRPr>
            </a:lvl4pPr>
            <a:lvl5pPr marL="1436688" indent="-271463">
              <a:buClr>
                <a:srgbClr val="DAC280"/>
              </a:buClr>
              <a:defRPr>
                <a:solidFill>
                  <a:srgbClr val="DAC280"/>
                </a:solidFill>
              </a:defRPr>
            </a:lvl5pPr>
          </a:lstStyle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2774176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5450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63" r:id="rId3"/>
    <p:sldLayoutId id="2147483650" r:id="rId4"/>
    <p:sldLayoutId id="2147483652" r:id="rId5"/>
    <p:sldLayoutId id="2147483658" r:id="rId6"/>
    <p:sldLayoutId id="2147483660" r:id="rId7"/>
    <p:sldLayoutId id="2147483661" r:id="rId8"/>
    <p:sldLayoutId id="2147483662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1" i="0" u="none" strike="noStrike" cap="none">
          <a:solidFill>
            <a:srgbClr val="DAC28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DAC28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ymbol zastępczy zawartości 3" descr="Obraz zawierający tekst, zrzut ekranu, krąg, logo&#10;&#10;Zawartość wygenerowana przez AI może być niepoprawna.">
            <a:extLst>
              <a:ext uri="{FF2B5EF4-FFF2-40B4-BE49-F238E27FC236}">
                <a16:creationId xmlns:a16="http://schemas.microsoft.com/office/drawing/2014/main" id="{AACFFCF9-3F5D-2AF9-0A2F-0C1CA23B50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279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9426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4132EDB-CDAF-0202-1C45-ED15FD50A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solidFill>
                  <a:schemeClr val="tx1"/>
                </a:solidFill>
              </a:rPr>
              <a:t>Informacje techniczne i wskazówki</a:t>
            </a:r>
          </a:p>
        </p:txBody>
      </p:sp>
    </p:spTree>
    <p:extLst>
      <p:ext uri="{BB962C8B-B14F-4D97-AF65-F5344CB8AC3E}">
        <p14:creationId xmlns:p14="http://schemas.microsoft.com/office/powerpoint/2010/main" val="27919219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7CAE7BF4-3B6F-C79B-675D-0D950DB2C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2232" y="230300"/>
            <a:ext cx="6979800" cy="5727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chemeClr val="tx1"/>
                </a:solidFill>
              </a:rPr>
              <a:t>Ogólne wymagania wobec zgłoszenia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B3AB4A0E-F2F5-8840-3218-51CBFAB38BF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Zgłoszenie musi spełniać wymagania formalne określone w regulaminie, w szczególności w rozdziale IV „Zasady przyjmowania zgłoszeń do konkursu”.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Zgłaszającym może być organizacja wskazana w punkcie II.5 regulaminu, która w na zlecenie osób trzecich lub na potrzeby własne prowadziła działania contact </a:t>
            </a:r>
            <a:r>
              <a:rPr lang="pl-PL" dirty="0" err="1">
                <a:solidFill>
                  <a:schemeClr val="tx1"/>
                </a:solidFill>
              </a:rPr>
              <a:t>center</a:t>
            </a:r>
            <a:r>
              <a:rPr lang="pl-PL" dirty="0">
                <a:solidFill>
                  <a:schemeClr val="tx1"/>
                </a:solidFill>
              </a:rPr>
              <a:t> lub na rzecz jednostek contact </a:t>
            </a:r>
            <a:r>
              <a:rPr lang="pl-PL" dirty="0" err="1">
                <a:solidFill>
                  <a:schemeClr val="tx1"/>
                </a:solidFill>
              </a:rPr>
              <a:t>center</a:t>
            </a:r>
            <a:r>
              <a:rPr lang="pl-PL" dirty="0">
                <a:solidFill>
                  <a:schemeClr val="tx1"/>
                </a:solidFill>
              </a:rPr>
              <a:t> z wykorzystaniem zasobów na terytorium Rzeczypospolitej Polskiej.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Zgłoszenie musi być działaniem, które było realizowane w okresie od 1 stycznia do 31 grudnia 2025 r.</a:t>
            </a:r>
          </a:p>
          <a:p>
            <a:pPr lvl="1"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W przypadkach, gdy działania były realizowane również poza wskazanym okresem zgłoszenie musi odnosić się jednoznacznie do przebiegu, w szczególności wyników, które zostały osiągnięte w tym okresie.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Zgłoszenie musi być działaniem, które było realizowane pod bezpośrednim zarządem lub przy współzarządzie Zgłaszającego.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Zgłoszenie zostanie ocenione przez Jury z uwzględnieniem kryteriów oceny danej kategorii wskazanych w załączniku nr 1 do regulaminu.</a:t>
            </a:r>
          </a:p>
        </p:txBody>
      </p:sp>
    </p:spTree>
    <p:extLst>
      <p:ext uri="{BB962C8B-B14F-4D97-AF65-F5344CB8AC3E}">
        <p14:creationId xmlns:p14="http://schemas.microsoft.com/office/powerpoint/2010/main" val="11785325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894CCE71-AA4D-8109-1CE4-3C459D014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7237" y="230300"/>
            <a:ext cx="7232463" cy="5727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chemeClr val="tx1"/>
                </a:solidFill>
              </a:rPr>
              <a:t>Wskazówki dot. przygotowania prezentacji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9825DD2-EA77-DC60-EDE9-CCF6980EA5D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Zgłoszenie musi być przygotowane zgodnie z niniejszym szablonem, w szczególności strukturą treści prezentacji oraz przekazane Organizatorowi w formacie pliku pdf.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Szablon ma stworzone Układy slajdów, które mogą być wykorzystane wg potrzeb.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Liczba slajdów dla poszczególnych obszarów (np. Kontekst i założenia projektu, 2 slajdy) jest wartością rekomendowaną. Nie należy jednak przekroczyć łącznej liczby slajdów przewidzianych na wszystkie obszary.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Materiały multimedialne lub rozbudowane załączniki mogą być dołączone do prezentacji w formie linków na slajdach lub jako załączniki (odrębne pliki) do prezentacji. Pamiętaj jednak, że te materiały mają charakter uzupełniający i nie stanowią głównej treści zgłoszenia.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051872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CAE09F94-92B4-FE76-1F8C-C33F089095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7" name="Symbol zastępczy zawartości 6" descr="Obraz zawierający tekst, zrzut ekranu, design, stacjonarny&#10;&#10;Zawartość wygenerowana przez AI może być niepoprawna.">
            <a:extLst>
              <a:ext uri="{FF2B5EF4-FFF2-40B4-BE49-F238E27FC236}">
                <a16:creationId xmlns:a16="http://schemas.microsoft.com/office/drawing/2014/main" id="{9686AB83-CE71-1B8D-1423-EC8A6BDB6955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25855335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32F418C5-9021-6360-024D-3FA5EE578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7" name="Symbol zastępczy zawartości 6" descr="Obraz zawierający tekst, zrzut ekranu, design&#10;&#10;Zawartość wygenerowana przez AI może być niepoprawna.">
            <a:extLst>
              <a:ext uri="{FF2B5EF4-FFF2-40B4-BE49-F238E27FC236}">
                <a16:creationId xmlns:a16="http://schemas.microsoft.com/office/drawing/2014/main" id="{7DA7D75A-F948-0A12-BA45-1C07B90CDB18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3999" cy="5143500"/>
          </a:xfrm>
        </p:spPr>
      </p:pic>
    </p:spTree>
    <p:extLst>
      <p:ext uri="{BB962C8B-B14F-4D97-AF65-F5344CB8AC3E}">
        <p14:creationId xmlns:p14="http://schemas.microsoft.com/office/powerpoint/2010/main" val="40372194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54F76C54-830D-218A-923C-0F4A76C17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7" name="Symbol zastępczy zawartości 6" descr="Obraz zawierający ubrania, materiał, biały&#10;&#10;Zawartość wygenerowana przez AI może być niepoprawna.">
            <a:extLst>
              <a:ext uri="{FF2B5EF4-FFF2-40B4-BE49-F238E27FC236}">
                <a16:creationId xmlns:a16="http://schemas.microsoft.com/office/drawing/2014/main" id="{482973B3-D1C0-2A71-452A-0D0DC3E5BBDB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23042710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6EA0275-25B6-A4EF-5A29-F8A21907B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7" name="Symbol zastępczy zawartości 6" descr="Obraz zawierający biały, design&#10;&#10;Zawartość wygenerowana przez AI może być niepoprawna.">
            <a:extLst>
              <a:ext uri="{FF2B5EF4-FFF2-40B4-BE49-F238E27FC236}">
                <a16:creationId xmlns:a16="http://schemas.microsoft.com/office/drawing/2014/main" id="{6F8497F9-BBA1-CB1C-BC2C-53CE4706F4EA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9319340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C1FDE00-F30B-4B0A-9042-88B124947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7" name="Symbol zastępczy zawartości 6" descr="Obraz zawierający biały, design&#10;&#10;Zawartość wygenerowana przez AI może być niepoprawna.">
            <a:extLst>
              <a:ext uri="{FF2B5EF4-FFF2-40B4-BE49-F238E27FC236}">
                <a16:creationId xmlns:a16="http://schemas.microsoft.com/office/drawing/2014/main" id="{8ACD2699-9D10-D505-8DF9-8702C26BA1EE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12268645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6B859C9-D3B3-CB09-6820-F6C535E6FB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7" name="Symbol zastępczy zawartości 6" descr="Obraz zawierający ubrania, materiał&#10;&#10;Zawartość wygenerowana przez AI może być niepoprawna.">
            <a:extLst>
              <a:ext uri="{FF2B5EF4-FFF2-40B4-BE49-F238E27FC236}">
                <a16:creationId xmlns:a16="http://schemas.microsoft.com/office/drawing/2014/main" id="{0B894375-EC90-B561-6EBC-FEF3F1DAC50E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3578842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620FBCE-44BF-8F5B-2BA0-61B2DE421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7" name="Symbol zastępczy zawartości 6" descr="Obraz zawierający materiał, ubrania, zrzut ekranu&#10;&#10;Zawartość wygenerowana przez AI może być niepoprawna.">
            <a:extLst>
              <a:ext uri="{FF2B5EF4-FFF2-40B4-BE49-F238E27FC236}">
                <a16:creationId xmlns:a16="http://schemas.microsoft.com/office/drawing/2014/main" id="{40B5DB72-DFD0-5D88-A576-CED9DFB2F654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2586943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450819D3-1685-8654-8A19-10775F538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0358" y="230300"/>
            <a:ext cx="6991831" cy="5727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chemeClr val="tx1"/>
                </a:solidFill>
              </a:rPr>
              <a:t>Identyfikacja zgłoszenia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EF02057C-332C-265A-2E2D-6CDF818315E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>
            <a:normAutofit lnSpcReduction="10000"/>
          </a:bodyPr>
          <a:lstStyle/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Kategoria:		nazwa kategorii zgodnie z regulaminem*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Zgłaszający:		nazwa organizacji zgłaszającej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Tytuł zgłoszenia:	nazwa projektu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Przedstawiciel(e):	imię, nazwisko, stanowisko przedstawicieli projektu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Partner		n/d lub nazwa organizacji klienta, partnera**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endParaRPr lang="pl-PL" dirty="0">
              <a:solidFill>
                <a:schemeClr val="tx1"/>
              </a:solidFill>
            </a:endParaRPr>
          </a:p>
          <a:p>
            <a:pPr marL="114300" indent="0">
              <a:buClr>
                <a:schemeClr val="tx1">
                  <a:lumMod val="95000"/>
                  <a:lumOff val="5000"/>
                </a:schemeClr>
              </a:buClr>
              <a:buNone/>
            </a:pPr>
            <a:endParaRPr lang="pl-PL" dirty="0">
              <a:solidFill>
                <a:schemeClr val="tx1"/>
              </a:solidFill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endParaRPr lang="pl-PL" dirty="0">
              <a:solidFill>
                <a:schemeClr val="tx1"/>
              </a:solidFill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endParaRPr lang="pl-PL" dirty="0">
              <a:solidFill>
                <a:schemeClr val="tx1"/>
              </a:solidFill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endParaRPr lang="pl-PL" dirty="0">
              <a:solidFill>
                <a:schemeClr val="tx1"/>
              </a:solidFill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endParaRPr lang="pl-PL" sz="1000" dirty="0">
              <a:solidFill>
                <a:schemeClr val="tx1"/>
              </a:solidFill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sz="1000" dirty="0">
                <a:solidFill>
                  <a:schemeClr val="tx1"/>
                </a:solidFill>
              </a:rPr>
              <a:t>*  Najlepsza komunikacja z klientami, Najlepsze doskonalenie organizacji, Najlepsza technologia wspierająca, Najlepsza współpraca partnerska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endParaRPr lang="pl-PL" sz="1000" dirty="0">
              <a:solidFill>
                <a:schemeClr val="tx1"/>
              </a:solidFill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sz="1000" dirty="0">
                <a:solidFill>
                  <a:schemeClr val="tx1"/>
                </a:solidFill>
              </a:rPr>
              <a:t>** wymagane dla kategorii „Najlepsza współpraca partnerska”</a:t>
            </a:r>
          </a:p>
        </p:txBody>
      </p:sp>
    </p:spTree>
    <p:extLst>
      <p:ext uri="{BB962C8B-B14F-4D97-AF65-F5344CB8AC3E}">
        <p14:creationId xmlns:p14="http://schemas.microsoft.com/office/powerpoint/2010/main" val="1798028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28090D0-6A09-DC3F-D44A-02CB6F313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pl-PL"/>
          </a:p>
        </p:txBody>
      </p:sp>
      <p:pic>
        <p:nvPicPr>
          <p:cNvPr id="7" name="Symbol zastępczy zawartości 6" descr="Obraz zawierający zrzut ekranu, krąg, sztuka, światło&#10;&#10;Zawartość wygenerowana przez AI może być niepoprawna.">
            <a:extLst>
              <a:ext uri="{FF2B5EF4-FFF2-40B4-BE49-F238E27FC236}">
                <a16:creationId xmlns:a16="http://schemas.microsoft.com/office/drawing/2014/main" id="{B26BC6E5-3A93-7C3F-2E33-5BFB714F29C7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1319712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E6F50A14-1E77-A077-B2DF-AF2ECDFB04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8326" y="230300"/>
            <a:ext cx="7003863" cy="5727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chemeClr val="tx1"/>
                </a:solidFill>
              </a:rPr>
              <a:t>Kontekst i założenia projektu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AFF77D0-EE0A-4759-43EA-63C0BABDDB1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8000" y="900000"/>
            <a:ext cx="8521700" cy="4013200"/>
          </a:xfrm>
        </p:spPr>
        <p:txBody>
          <a:bodyPr/>
          <a:lstStyle/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Istotne informacje na temat założeń wstępnych projektu, w tym np. opis sytuacji początkowej, uzasadnienie decyzji o realizacji i formie realizacji projektu.</a:t>
            </a:r>
          </a:p>
          <a:p>
            <a:pPr lvl="1"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Dla kategorii „Najlepsze zarządzanie kryzysem i zmianą” wskazanie, czy sytuacja początkowa była planowana, możliwa do przewidzenia oraz w jakim stopniu organizacja była na nią przygotowana, a także jaka była skala i wpływ kryzysu/zmiany.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endParaRPr lang="pl-PL" dirty="0">
              <a:solidFill>
                <a:schemeClr val="tx1"/>
              </a:solidFill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Font: min 14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Liczba slajdów: 2</a:t>
            </a:r>
          </a:p>
        </p:txBody>
      </p:sp>
    </p:spTree>
    <p:extLst>
      <p:ext uri="{BB962C8B-B14F-4D97-AF65-F5344CB8AC3E}">
        <p14:creationId xmlns:p14="http://schemas.microsoft.com/office/powerpoint/2010/main" val="1015194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D707D952-9B61-1F10-D521-A8E83646F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6137" y="230300"/>
            <a:ext cx="7088084" cy="5727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chemeClr val="tx1"/>
                </a:solidFill>
              </a:rPr>
              <a:t>Termin realizacji i cele projektu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1BCD43A5-20F0-F260-4BFB-79039E89046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Cele projektu powinny być opisane zgodnie ze standardami organizacji Zgłaszającego.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Jeśli zostały określone, to powinny być wskazane wartości celów mierzalnych.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endParaRPr lang="pl-PL" dirty="0">
              <a:solidFill>
                <a:schemeClr val="tx1"/>
              </a:solidFill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Font: min 14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Liczba slajdów: 2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D707D952-9B61-1F10-D521-A8E83646F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8168" y="230300"/>
            <a:ext cx="7076052" cy="5727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chemeClr val="tx1"/>
                </a:solidFill>
              </a:rPr>
              <a:t>Skala projektu i wykorzystane zasoby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1BCD43A5-20F0-F260-4BFB-79039E89046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Opis skali projektu.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Preferowane w formie mierzalnych parametrów lub możliwych do wyobrażenia charakterystyk.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endParaRPr lang="pl-PL" dirty="0">
              <a:solidFill>
                <a:schemeClr val="tx1"/>
              </a:solidFill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Font: min 14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Liczba slajdów: 3</a:t>
            </a:r>
          </a:p>
        </p:txBody>
      </p:sp>
    </p:spTree>
    <p:extLst>
      <p:ext uri="{BB962C8B-B14F-4D97-AF65-F5344CB8AC3E}">
        <p14:creationId xmlns:p14="http://schemas.microsoft.com/office/powerpoint/2010/main" val="4252634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D707D952-9B61-1F10-D521-A8E83646F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0200" y="230300"/>
            <a:ext cx="6955736" cy="5727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chemeClr val="tx1"/>
                </a:solidFill>
              </a:rPr>
              <a:t>Przebieg i realizacja projektu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1BCD43A5-20F0-F260-4BFB-79039E89046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Istotne informacje na temat sposobu, w jaki projekt został zrealizowany, np. zastosowane narzędzia, etapy realizacji, napotkane trudności i sposoby ich pokonania, elementy innowacyjne.</a:t>
            </a:r>
          </a:p>
          <a:p>
            <a:pPr lvl="1"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Dla kategorii „Najlepsze zarządzanie kryzysem i zmianą” informacje nt. organizacji pracy i odpowiedzialności zasobów odpowiedzialnych za przeprowadzenie działań (np. zespołu kryzysowego/zmiany), zakres uprawnień zaangażowanych interesariuszy.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endParaRPr lang="pl-PL" dirty="0">
              <a:solidFill>
                <a:schemeClr val="tx1"/>
              </a:solidFill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Font: min 14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Liczba slajdów: 3</a:t>
            </a:r>
          </a:p>
        </p:txBody>
      </p:sp>
    </p:spTree>
    <p:extLst>
      <p:ext uri="{BB962C8B-B14F-4D97-AF65-F5344CB8AC3E}">
        <p14:creationId xmlns:p14="http://schemas.microsoft.com/office/powerpoint/2010/main" val="34423855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id="{D707D952-9B61-1F10-D521-A8E83646F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6137" y="230300"/>
            <a:ext cx="7064020" cy="5727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chemeClr val="tx1"/>
                </a:solidFill>
              </a:rPr>
              <a:t>Zarządzanie projektem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1BCD43A5-20F0-F260-4BFB-79039E89046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Istotne informacje na temat sposobu zarządzania projektem, w szczególności w zakresie zarządzania zakresem projektu, jego budżetem i harmonogramem oraz komunikacją z głównymi interesariuszami.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endParaRPr lang="pl-PL" dirty="0">
              <a:solidFill>
                <a:schemeClr val="tx1"/>
              </a:solidFill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Font: min 14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</a:rPr>
              <a:t>Liczba slajdów: 3</a:t>
            </a:r>
          </a:p>
        </p:txBody>
      </p:sp>
    </p:spTree>
    <p:extLst>
      <p:ext uri="{BB962C8B-B14F-4D97-AF65-F5344CB8AC3E}">
        <p14:creationId xmlns:p14="http://schemas.microsoft.com/office/powerpoint/2010/main" val="23077236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8"/>
          <p:cNvSpPr txBox="1">
            <a:spLocks noGrp="1"/>
          </p:cNvSpPr>
          <p:nvPr>
            <p:ph type="title"/>
          </p:nvPr>
        </p:nvSpPr>
        <p:spPr>
          <a:xfrm>
            <a:off x="1769081" y="230187"/>
            <a:ext cx="7039957" cy="572700"/>
          </a:xfr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lvl="0"/>
            <a:r>
              <a:rPr lang="pl-PL" dirty="0">
                <a:solidFill>
                  <a:schemeClr val="tx1"/>
                </a:solidFill>
                <a:sym typeface="Montserrat"/>
              </a:rPr>
              <a:t>Efekty pracy </a:t>
            </a:r>
          </a:p>
        </p:txBody>
      </p:sp>
      <p:sp>
        <p:nvSpPr>
          <p:cNvPr id="100" name="Google Shape;100;p18"/>
          <p:cNvSpPr txBox="1">
            <a:spLocks noGrp="1"/>
          </p:cNvSpPr>
          <p:nvPr>
            <p:ph sz="quarter" idx="13"/>
          </p:nvPr>
        </p:nvSpPr>
        <p:spPr>
          <a:xfrm>
            <a:off x="287338" y="900113"/>
            <a:ext cx="8521700" cy="4013200"/>
          </a:xfr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lvl="0"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  <a:sym typeface="Montserrat"/>
              </a:rPr>
              <a:t>Istotne informacje na temat efektów uzyskanych w wyniku realizacji projektu, preferowane wyniki w formie liczbowej (KPI) w porównaniu do przyjętych założeń.</a:t>
            </a:r>
          </a:p>
          <a:p>
            <a:pPr lvl="0"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  <a:sym typeface="Montserrat"/>
              </a:rPr>
              <a:t>W szczególności informacje o skali uzyskanej optymalizacji, poprawy sposobu działania, poprawy zadowolenia klientów, itp.</a:t>
            </a:r>
          </a:p>
          <a:p>
            <a:pPr lvl="1"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tx1"/>
                </a:solidFill>
              </a:rPr>
              <a:t>Dla kategorii „Najlepsze zarządzanie kryzysem i zmianą” </a:t>
            </a:r>
            <a:r>
              <a:rPr lang="pl-PL" dirty="0">
                <a:solidFill>
                  <a:schemeClr val="tx1"/>
                </a:solidFill>
                <a:sym typeface="Montserrat"/>
              </a:rPr>
              <a:t>wskaźniki wskazujące poziom utrzymania ciągłości i jakości działania, a także dane wskazujące poziom zadowolenia i bezpieczeństwa głównych interesariuszy.</a:t>
            </a:r>
          </a:p>
          <a:p>
            <a:pPr lvl="0"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endParaRPr lang="pl" dirty="0">
              <a:solidFill>
                <a:schemeClr val="tx1"/>
              </a:solidFill>
              <a:sym typeface="Montserrat"/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" dirty="0">
                <a:solidFill>
                  <a:schemeClr val="tx1"/>
                </a:solidFill>
                <a:sym typeface="Montserrat"/>
              </a:rPr>
              <a:t>Font: min 14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Arial" panose="020B0604020202020204" pitchFamily="34" charset="0"/>
              <a:buChar char="•"/>
            </a:pPr>
            <a:r>
              <a:rPr lang="pl" dirty="0">
                <a:solidFill>
                  <a:schemeClr val="tx1"/>
                </a:solidFill>
                <a:sym typeface="Montserrat"/>
              </a:rPr>
              <a:t>Liczba slajdów: 2</a:t>
            </a:r>
          </a:p>
        </p:txBody>
      </p:sp>
    </p:spTree>
    <p:extLst>
      <p:ext uri="{BB962C8B-B14F-4D97-AF65-F5344CB8AC3E}">
        <p14:creationId xmlns:p14="http://schemas.microsoft.com/office/powerpoint/2010/main" val="1166698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8"/>
          <p:cNvSpPr txBox="1">
            <a:spLocks noGrp="1"/>
          </p:cNvSpPr>
          <p:nvPr>
            <p:ph type="title"/>
          </p:nvPr>
        </p:nvSpPr>
        <p:spPr>
          <a:xfrm>
            <a:off x="1648327" y="230187"/>
            <a:ext cx="7051988" cy="572700"/>
          </a:xfr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lvl="0"/>
            <a:r>
              <a:rPr lang="pl-PL" dirty="0">
                <a:solidFill>
                  <a:schemeClr val="tx1"/>
                </a:solidFill>
                <a:sym typeface="Montserrat"/>
              </a:rPr>
              <a:t>Informacje dodatkowe</a:t>
            </a:r>
          </a:p>
        </p:txBody>
      </p:sp>
      <p:sp>
        <p:nvSpPr>
          <p:cNvPr id="240" name="Google Shape;240;p28"/>
          <p:cNvSpPr txBox="1">
            <a:spLocks noGrp="1"/>
          </p:cNvSpPr>
          <p:nvPr>
            <p:ph sz="quarter" idx="13"/>
          </p:nvPr>
        </p:nvSpPr>
        <p:spPr>
          <a:xfrm>
            <a:off x="287338" y="900113"/>
            <a:ext cx="8521700" cy="4013200"/>
          </a:xfr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Clr>
                <a:schemeClr val="tx1">
                  <a:lumMod val="95000"/>
                  <a:lumOff val="5000"/>
                </a:schemeClr>
              </a:buClr>
            </a:pPr>
            <a:r>
              <a:rPr lang="pl-PL" dirty="0">
                <a:solidFill>
                  <a:schemeClr val="tx1"/>
                </a:solidFill>
                <a:sym typeface="Montserrat"/>
              </a:rPr>
              <a:t>Inne informacje istotne z punktu widzenia oceny zgłoszenia, które chce przedstawić Zgłaszający.</a:t>
            </a:r>
          </a:p>
          <a:p>
            <a:pPr lvl="0">
              <a:buClr>
                <a:schemeClr val="tx1">
                  <a:lumMod val="95000"/>
                  <a:lumOff val="5000"/>
                </a:schemeClr>
              </a:buClr>
            </a:pPr>
            <a:endParaRPr lang="pl-PL" dirty="0">
              <a:solidFill>
                <a:schemeClr val="tx1"/>
              </a:solidFill>
              <a:sym typeface="Montserrat"/>
            </a:endParaRP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" dirty="0">
                <a:solidFill>
                  <a:schemeClr val="tx1"/>
                </a:solidFill>
                <a:sym typeface="Montserrat"/>
              </a:rPr>
              <a:t>Font: min 14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" dirty="0">
                <a:solidFill>
                  <a:schemeClr val="tx1"/>
                </a:solidFill>
                <a:sym typeface="Montserrat"/>
              </a:rPr>
              <a:t>Liczba slajdów: 5</a:t>
            </a:r>
          </a:p>
          <a:p>
            <a:pPr lvl="0"/>
            <a:endParaRPr lang="pl-PL" dirty="0">
              <a:sym typeface="Montserra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606</TotalTime>
  <Words>702</Words>
  <Application>Microsoft Office PowerPoint</Application>
  <PresentationFormat>Pokaz na ekranie (16:9)</PresentationFormat>
  <Paragraphs>69</Paragraphs>
  <Slides>20</Slides>
  <Notes>6</Notes>
  <HiddenSlides>0</HiddenSlides>
  <MMClips>0</MMClips>
  <ScaleCrop>false</ScaleCrop>
  <HeadingPairs>
    <vt:vector size="6" baseType="variant">
      <vt:variant>
        <vt:lpstr>Używane czcionki</vt:lpstr>
      </vt:variant>
      <vt:variant>
        <vt:i4>2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20</vt:i4>
      </vt:variant>
    </vt:vector>
  </HeadingPairs>
  <TitlesOfParts>
    <vt:vector size="23" baseType="lpstr">
      <vt:lpstr>Arial</vt:lpstr>
      <vt:lpstr>Montserrat</vt:lpstr>
      <vt:lpstr>Simple Light</vt:lpstr>
      <vt:lpstr>Prezentacja programu PowerPoint</vt:lpstr>
      <vt:lpstr>Identyfikacja zgłoszenia</vt:lpstr>
      <vt:lpstr>Kontekst i założenia projektu</vt:lpstr>
      <vt:lpstr>Termin realizacji i cele projektu</vt:lpstr>
      <vt:lpstr>Skala projektu i wykorzystane zasoby</vt:lpstr>
      <vt:lpstr>Przebieg i realizacja projektu</vt:lpstr>
      <vt:lpstr>Zarządzanie projektem</vt:lpstr>
      <vt:lpstr>Efekty pracy </vt:lpstr>
      <vt:lpstr>Informacje dodatkowe</vt:lpstr>
      <vt:lpstr>Informacje techniczne i wskazówki</vt:lpstr>
      <vt:lpstr>Ogólne wymagania wobec zgłoszenia</vt:lpstr>
      <vt:lpstr>Wskazówki dot. przygotowania prezentacji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cp:lastModifiedBy>Aleksandra Skarżyńska</cp:lastModifiedBy>
  <cp:revision>15</cp:revision>
  <dcterms:modified xsi:type="dcterms:W3CDTF">2025-12-22T15:38:39Z</dcterms:modified>
</cp:coreProperties>
</file>